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48" r:id="rId2"/>
  </p:sldMasterIdLst>
  <p:notesMasterIdLst>
    <p:notesMasterId r:id="rId16"/>
  </p:notesMasterIdLst>
  <p:sldIdLst>
    <p:sldId id="279" r:id="rId3"/>
    <p:sldId id="261" r:id="rId4"/>
    <p:sldId id="260" r:id="rId5"/>
    <p:sldId id="262" r:id="rId6"/>
    <p:sldId id="282" r:id="rId7"/>
    <p:sldId id="273" r:id="rId8"/>
    <p:sldId id="286" r:id="rId9"/>
    <p:sldId id="287" r:id="rId10"/>
    <p:sldId id="281" r:id="rId11"/>
    <p:sldId id="267" r:id="rId12"/>
    <p:sldId id="288" r:id="rId13"/>
    <p:sldId id="283" r:id="rId14"/>
    <p:sldId id="276" r:id="rId15"/>
  </p:sldIdLst>
  <p:sldSz cx="12192000" cy="6858000"/>
  <p:notesSz cx="6858000" cy="9144000"/>
  <p:embeddedFontLst>
    <p:embeddedFont>
      <p:font typeface="Arial Black" panose="020B06040202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Franklin Gothic Medium" panose="020B0603020102020204" pitchFamily="34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0" roundtripDataSignature="AMtx7mjsBIX7hfjCwH8Ze2tLjZdPZIo+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185"/>
    <a:srgbClr val="2870D4"/>
    <a:srgbClr val="291AAD"/>
    <a:srgbClr val="FF0000"/>
    <a:srgbClr val="FFFFFF"/>
    <a:srgbClr val="595959"/>
    <a:srgbClr val="D42222"/>
    <a:srgbClr val="000000"/>
    <a:srgbClr val="000E7A"/>
    <a:srgbClr val="B36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361AB-AA64-4D04-A9BB-0B952E6A7E11}" v="1003" dt="2021-02-23T21:09:38.619"/>
    <p1510:client id="{0AB80C6F-0099-4CEA-ABE4-DD2C158614CE}" v="192" dt="2021-04-25T13:22:40.726"/>
    <p1510:client id="{0E58FF55-0E87-4F16-9AB8-DA40A6BBB0FA}" v="2" dt="2021-04-19T13:35:41.928"/>
    <p1510:client id="{1AD79C4E-DF6E-4FCD-9854-121B03AE2EE7}" v="106" dt="2021-04-23T19:08:56.313"/>
    <p1510:client id="{1C1EFCAF-8C74-4659-A58C-1FE324EA85F8}" v="552" dt="2021-04-26T20:07:45.768"/>
    <p1510:client id="{4CE40BD9-0945-4826-BD3E-2C81E16D0CB7}" v="159" dt="2021-04-18T19:56:58.386"/>
    <p1510:client id="{5FED81EC-32C9-4CFB-A518-C5546EECAE8C}" v="610" dt="2021-03-02T21:08:34.250"/>
    <p1510:client id="{60B222FE-076F-4A22-862C-AC92C16D1F9D}" v="1" dt="2021-04-25T13:23:11.382"/>
    <p1510:client id="{7A800079-3979-4C0E-BDFA-10CB1F18C5D6}" v="1107" dt="2021-04-08T20:39:28.684"/>
    <p1510:client id="{94FF919E-B00F-4D5D-99F8-C097EADC96A5}" v="236" dt="2021-03-01T16:24:46.278"/>
    <p1510:client id="{B90C6B10-D8BF-4CFB-8425-1AF6C28E280E}" v="820" dt="2021-04-25T16:04:57.584"/>
    <p1510:client id="{ED2708EE-829D-4842-83DE-CCBEA8DF2F16}" v="810" dt="2021-04-18T09:10:58.282"/>
  </p1510:revLst>
</p1510:revInfo>
</file>

<file path=ppt/tableStyles.xml><?xml version="1.0" encoding="utf-8"?>
<a:tblStyleLst xmlns:a="http://schemas.openxmlformats.org/drawingml/2006/main" def="{62D35BCB-8D7D-4C8C-B2DA-DB251A1F3534}">
  <a:tblStyle styleId="{62D35BCB-8D7D-4C8C-B2DA-DB251A1F353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7C3A869-7210-4EFC-BC53-B516DD1E37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5"/>
    <p:restoredTop sz="94640"/>
  </p:normalViewPr>
  <p:slideViewPr>
    <p:cSldViewPr snapToGrid="0">
      <p:cViewPr varScale="1">
        <p:scale>
          <a:sx n="107" d="100"/>
          <a:sy n="107" d="100"/>
        </p:scale>
        <p:origin x="80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50" Type="http://customschemas.google.com/relationships/presentationmetadata" Target="metadata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18796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96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04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79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884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24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12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pPr/>
              <a:t>17.10.2022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hyperlink" Target="https://vk.com/cuprume_v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vk.com/viktor_certovka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1.svg"/><Relationship Id="rId10" Type="http://schemas.openxmlformats.org/officeDocument/2006/relationships/image" Target="../media/image34.sv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6CF6764-3AD0-42D4-9D9D-3A3748EEF2A6}"/>
              </a:ext>
            </a:extLst>
          </p:cNvPr>
          <p:cNvSpPr/>
          <p:nvPr/>
        </p:nvSpPr>
        <p:spPr>
          <a:xfrm>
            <a:off x="6547767" y="4595413"/>
            <a:ext cx="5733258" cy="829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>
                <a:solidFill>
                  <a:srgbClr val="011185"/>
                </a:solidFill>
                <a:cs typeface="Arial"/>
              </a:rPr>
              <a:t>Выполнил: Ордынцев Виктор 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83573D7-E268-4340-9D02-9FA210BEAB2A}"/>
              </a:ext>
            </a:extLst>
          </p:cNvPr>
          <p:cNvSpPr/>
          <p:nvPr/>
        </p:nvSpPr>
        <p:spPr>
          <a:xfrm>
            <a:off x="7105985" y="5010031"/>
            <a:ext cx="4616822" cy="918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Руководитель: </a:t>
            </a:r>
            <a:r>
              <a:rPr lang="ru-RU" sz="2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Наход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 Мария</a:t>
            </a:r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EEEF2D-181B-43EC-AFBA-BC495C243C88}"/>
              </a:ext>
            </a:extLst>
          </p:cNvPr>
          <p:cNvSpPr/>
          <p:nvPr/>
        </p:nvSpPr>
        <p:spPr>
          <a:xfrm>
            <a:off x="4566898" y="6130228"/>
            <a:ext cx="2398058" cy="918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2022 г.</a:t>
            </a:r>
            <a:endParaRPr lang="ru-R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6985416" y="0"/>
            <a:ext cx="7392195" cy="2452209"/>
            <a:chOff x="6827889" y="305981"/>
            <a:chExt cx="6290545" cy="1851425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E19DB805-3FD0-49CB-ABD6-3E81A2088405}"/>
                </a:ext>
              </a:extLst>
            </p:cNvPr>
            <p:cNvSpPr/>
            <p:nvPr/>
          </p:nvSpPr>
          <p:spPr>
            <a:xfrm>
              <a:off x="6827889" y="305981"/>
              <a:ext cx="5899335" cy="888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 sz="4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/>
                  <a:cs typeface="Arial"/>
                </a:rPr>
                <a:t>Сupru</a:t>
              </a:r>
              <a:endParaRPr lang="ru-RU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</a:endParaRPr>
            </a:p>
          </p:txBody>
        </p: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64D4D9B-2695-4BF1-93D1-4A418E6F2A41}"/>
                </a:ext>
              </a:extLst>
            </p:cNvPr>
            <p:cNvSpPr/>
            <p:nvPr/>
          </p:nvSpPr>
          <p:spPr>
            <a:xfrm>
              <a:off x="7179319" y="571084"/>
              <a:ext cx="5939115" cy="918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 sz="4000" b="1" dirty="0" err="1">
                  <a:solidFill>
                    <a:srgbClr val="0217C2"/>
                  </a:solidFill>
                  <a:latin typeface="Century Gothic"/>
                  <a:cs typeface="Arial"/>
                </a:rPr>
                <a:t>Med</a:t>
              </a:r>
              <a:endParaRPr lang="ru-RU" sz="4000" b="1" dirty="0">
                <a:solidFill>
                  <a:srgbClr val="0217C2"/>
                </a:solidFill>
                <a:latin typeface="Century Gothic"/>
              </a:endParaRPr>
            </a:p>
          </p:txBody>
        </p: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5266A9B8-A98B-4368-8DD6-AC703E6C2647}"/>
                </a:ext>
              </a:extLst>
            </p:cNvPr>
            <p:cNvGrpSpPr/>
            <p:nvPr/>
          </p:nvGrpSpPr>
          <p:grpSpPr>
            <a:xfrm>
              <a:off x="8483702" y="518521"/>
              <a:ext cx="2238375" cy="1638885"/>
              <a:chOff x="3502959" y="1787839"/>
              <a:chExt cx="3648250" cy="226942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D36F1B-438F-4E25-9C3F-7DFEAB52D2CB}"/>
                  </a:ext>
                </a:extLst>
              </p:cNvPr>
              <p:cNvSpPr txBox="1"/>
              <p:nvPr/>
            </p:nvSpPr>
            <p:spPr>
              <a:xfrm>
                <a:off x="3502959" y="3749488"/>
                <a:ext cx="2743200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" name="Овал 3">
                <a:extLst>
                  <a:ext uri="{FF2B5EF4-FFF2-40B4-BE49-F238E27FC236}">
                    <a16:creationId xmlns:a16="http://schemas.microsoft.com/office/drawing/2014/main" id="{2C1C389A-E1C0-4B3F-BA37-4F5AA35683D9}"/>
                  </a:ext>
                </a:extLst>
              </p:cNvPr>
              <p:cNvSpPr/>
              <p:nvPr/>
            </p:nvSpPr>
            <p:spPr>
              <a:xfrm>
                <a:off x="6972300" y="1787839"/>
                <a:ext cx="178909" cy="143360"/>
              </a:xfrm>
              <a:prstGeom prst="ellipse">
                <a:avLst/>
              </a:prstGeom>
              <a:solidFill>
                <a:srgbClr val="0217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868003" y="2255581"/>
            <a:ext cx="9916127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ru-RU" sz="4400" dirty="0">
                <a:solidFill>
                  <a:srgbClr val="011185"/>
                </a:solidFill>
                <a:latin typeface="Arial Black"/>
              </a:rPr>
              <a:t>Получение наночастиц меди химическими способами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43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 l="190" t="20641" r="-298" b="34100"/>
          <a:stretch/>
        </p:blipFill>
        <p:spPr>
          <a:xfrm>
            <a:off x="772" y="-5449"/>
            <a:ext cx="12197975" cy="31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5"/>
          <p:cNvSpPr/>
          <p:nvPr/>
        </p:nvSpPr>
        <p:spPr>
          <a:xfrm>
            <a:off x="-14638" y="-6289"/>
            <a:ext cx="12205521" cy="3102867"/>
          </a:xfrm>
          <a:prstGeom prst="rect">
            <a:avLst/>
          </a:prstGeom>
          <a:solidFill>
            <a:srgbClr val="011185">
              <a:alpha val="79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8021DA-72FB-461C-8A62-01A1CBDE1C79}"/>
              </a:ext>
            </a:extLst>
          </p:cNvPr>
          <p:cNvSpPr/>
          <p:nvPr/>
        </p:nvSpPr>
        <p:spPr>
          <a:xfrm>
            <a:off x="3628697" y="515004"/>
            <a:ext cx="4440619" cy="906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Arial"/>
              </a:rPr>
              <a:t>Что дальше?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9795EA0-23F3-4D00-93FD-325E6E61072B}"/>
              </a:ext>
            </a:extLst>
          </p:cNvPr>
          <p:cNvSpPr/>
          <p:nvPr/>
        </p:nvSpPr>
        <p:spPr>
          <a:xfrm>
            <a:off x="434536" y="1708916"/>
            <a:ext cx="3415861" cy="3993930"/>
          </a:xfrm>
          <a:prstGeom prst="roundRect">
            <a:avLst/>
          </a:prstGeom>
          <a:solidFill>
            <a:srgbClr val="FFFFF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2" name="Google Shape;202;p15"/>
          <p:cNvSpPr txBox="1"/>
          <p:nvPr/>
        </p:nvSpPr>
        <p:spPr>
          <a:xfrm>
            <a:off x="760514" y="1949881"/>
            <a:ext cx="276947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  <a:sym typeface="Century Gothic"/>
              </a:rPr>
              <a:t>Исследование 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  <a:sym typeface="Century Gothic"/>
              </a:rPr>
              <a:t>противогрибковых 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  <a:sym typeface="Century Gothic"/>
              </a:rPr>
              <a:t>свойств</a:t>
            </a:r>
            <a:endParaRPr lang="ru-RU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3D79BDD-74D5-42E3-AB94-632DD9A9D2DA}"/>
              </a:ext>
            </a:extLst>
          </p:cNvPr>
          <p:cNvSpPr/>
          <p:nvPr/>
        </p:nvSpPr>
        <p:spPr>
          <a:xfrm>
            <a:off x="4375915" y="1708916"/>
            <a:ext cx="3415861" cy="3993930"/>
          </a:xfrm>
          <a:prstGeom prst="roundRect">
            <a:avLst/>
          </a:prstGeom>
          <a:solidFill>
            <a:srgbClr val="FFFFF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" name="Google Shape;204;p15"/>
          <p:cNvSpPr txBox="1"/>
          <p:nvPr/>
        </p:nvSpPr>
        <p:spPr>
          <a:xfrm>
            <a:off x="4369676" y="1959251"/>
            <a:ext cx="3347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 Исследование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 антибактериальных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 свойств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C0800C8-FD7E-47BB-9FF2-CDDB731E0D4F}"/>
              </a:ext>
            </a:extLst>
          </p:cNvPr>
          <p:cNvSpPr/>
          <p:nvPr/>
        </p:nvSpPr>
        <p:spPr>
          <a:xfrm>
            <a:off x="8317293" y="1708915"/>
            <a:ext cx="3415861" cy="3993930"/>
          </a:xfrm>
          <a:prstGeom prst="roundRect">
            <a:avLst/>
          </a:prstGeom>
          <a:solidFill>
            <a:srgbClr val="FFFFFF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Google Shape;206;p15"/>
          <p:cNvSpPr txBox="1"/>
          <p:nvPr/>
        </p:nvSpPr>
        <p:spPr>
          <a:xfrm>
            <a:off x="8389887" y="1947272"/>
            <a:ext cx="3347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</a:rPr>
              <a:t>Исследование</a:t>
            </a:r>
          </a:p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  <a:sym typeface="Century Gothic"/>
              </a:rPr>
              <a:t> ранозаживляющей </a:t>
            </a:r>
            <a:endParaRPr lang="ru-RU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  <a:p>
            <a:pPr algn="ctr"/>
            <a:r>
              <a:rPr lang="ru-RU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alibri"/>
                <a:sym typeface="Century Gothic"/>
              </a:rPr>
              <a:t>способности</a:t>
            </a:r>
            <a:endParaRPr lang="ru-RU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</a:endParaRPr>
          </a:p>
        </p:txBody>
      </p:sp>
      <p:pic>
        <p:nvPicPr>
          <p:cNvPr id="4" name="Рисунок 4" descr="Изображение выглядит как гриб&#10;&#10;Автоматически созданное описание">
            <a:extLst>
              <a:ext uri="{FF2B5EF4-FFF2-40B4-BE49-F238E27FC236}">
                <a16:creationId xmlns:a16="http://schemas.microsoft.com/office/drawing/2014/main" id="{232DAE2A-C703-4C24-AD3F-6662597F9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7" r="6894" b="237"/>
          <a:stretch/>
        </p:blipFill>
        <p:spPr>
          <a:xfrm>
            <a:off x="4395952" y="3095297"/>
            <a:ext cx="3410910" cy="3759032"/>
          </a:xfrm>
          <a:prstGeom prst="rect">
            <a:avLst/>
          </a:prstGeom>
        </p:spPr>
      </p:pic>
      <p:pic>
        <p:nvPicPr>
          <p:cNvPr id="6" name="Рисунок 6" descr="Изображение выглядит как внутренний, кот, грызун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21BEA101-9A1A-4C06-BA94-ACEF16AC3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" t="27762" r="844" b="-376"/>
          <a:stretch/>
        </p:blipFill>
        <p:spPr>
          <a:xfrm>
            <a:off x="8316045" y="3097714"/>
            <a:ext cx="3418518" cy="3760621"/>
          </a:xfrm>
          <a:prstGeom prst="rect">
            <a:avLst/>
          </a:prstGeom>
        </p:spPr>
      </p:pic>
      <p:pic>
        <p:nvPicPr>
          <p:cNvPr id="7" name="Рисунок 7" descr="Изображение выглядит как закрыть&#10;&#10;Автоматически созданное описание">
            <a:extLst>
              <a:ext uri="{FF2B5EF4-FFF2-40B4-BE49-F238E27FC236}">
                <a16:creationId xmlns:a16="http://schemas.microsoft.com/office/drawing/2014/main" id="{3FB23EAA-F06B-4903-8044-7E4E8C2547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2" t="-574" r="25964" b="540"/>
          <a:stretch/>
        </p:blipFill>
        <p:spPr>
          <a:xfrm rot="5400000">
            <a:off x="267164" y="3266516"/>
            <a:ext cx="3774554" cy="3432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8BA2B4-0CD3-4CC6-946F-C93E2FC14C43}"/>
              </a:ext>
            </a:extLst>
          </p:cNvPr>
          <p:cNvSpPr/>
          <p:nvPr/>
        </p:nvSpPr>
        <p:spPr>
          <a:xfrm>
            <a:off x="791803" y="1824190"/>
            <a:ext cx="3318385" cy="4412223"/>
          </a:xfrm>
          <a:prstGeom prst="roundRect">
            <a:avLst/>
          </a:prstGeom>
          <a:solidFill>
            <a:srgbClr val="011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139FAFE-EB27-4FFA-B69B-1E4A3ADB5F8E}"/>
              </a:ext>
            </a:extLst>
          </p:cNvPr>
          <p:cNvSpPr/>
          <p:nvPr/>
        </p:nvSpPr>
        <p:spPr>
          <a:xfrm>
            <a:off x="4442028" y="1824191"/>
            <a:ext cx="3318385" cy="4436803"/>
          </a:xfrm>
          <a:prstGeom prst="roundRect">
            <a:avLst/>
          </a:prstGeom>
          <a:solidFill>
            <a:srgbClr val="011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B8E64B7-308B-46E9-9827-E2C27EB60E08}"/>
              </a:ext>
            </a:extLst>
          </p:cNvPr>
          <p:cNvSpPr/>
          <p:nvPr/>
        </p:nvSpPr>
        <p:spPr>
          <a:xfrm>
            <a:off x="8202868" y="1824191"/>
            <a:ext cx="3367546" cy="4412223"/>
          </a:xfrm>
          <a:prstGeom prst="roundRect">
            <a:avLst/>
          </a:prstGeom>
          <a:solidFill>
            <a:srgbClr val="011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40193C-5ECF-47CB-BCDA-E75B2C8C407E}"/>
              </a:ext>
            </a:extLst>
          </p:cNvPr>
          <p:cNvSpPr/>
          <p:nvPr/>
        </p:nvSpPr>
        <p:spPr>
          <a:xfrm>
            <a:off x="4704734" y="304799"/>
            <a:ext cx="2789902" cy="90948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cs typeface="Arial"/>
              </a:rPr>
              <a:t>Итоги</a:t>
            </a:r>
            <a:endParaRPr lang="ru-RU" sz="440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6DD01-E057-4FC7-B5A2-04A3539EB2A7}"/>
              </a:ext>
            </a:extLst>
          </p:cNvPr>
          <p:cNvSpPr txBox="1"/>
          <p:nvPr/>
        </p:nvSpPr>
        <p:spPr>
          <a:xfrm>
            <a:off x="496528" y="2290915"/>
            <a:ext cx="38984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200" b="1" dirty="0">
                <a:solidFill>
                  <a:schemeClr val="bg1"/>
                </a:solidFill>
                <a:latin typeface="Century Gothic"/>
              </a:rPr>
              <a:t>Изучены 2 способа получения частиц меди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5D481-FF71-43E5-9646-DC34039BCEB5}"/>
              </a:ext>
            </a:extLst>
          </p:cNvPr>
          <p:cNvSpPr txBox="1"/>
          <p:nvPr/>
        </p:nvSpPr>
        <p:spPr>
          <a:xfrm>
            <a:off x="4367980" y="2340076"/>
            <a:ext cx="345603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200" b="1" dirty="0">
                <a:solidFill>
                  <a:schemeClr val="bg1"/>
                </a:solidFill>
                <a:latin typeface="Century Gothic"/>
              </a:rPr>
              <a:t>Установлены размеры частиц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6AAE0-DBB8-4DB2-92B8-5769F8CC3C24}"/>
              </a:ext>
            </a:extLst>
          </p:cNvPr>
          <p:cNvSpPr txBox="1"/>
          <p:nvPr/>
        </p:nvSpPr>
        <p:spPr>
          <a:xfrm>
            <a:off x="7932173" y="2290915"/>
            <a:ext cx="38984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200" b="1" dirty="0">
                <a:solidFill>
                  <a:schemeClr val="bg1"/>
                </a:solidFill>
                <a:latin typeface="Century Gothic"/>
              </a:rPr>
              <a:t>Получен 1 вариант</a:t>
            </a:r>
            <a:r>
              <a:rPr lang="ru-RU" sz="2200" b="1" dirty="0">
                <a:solidFill>
                  <a:srgbClr val="011185"/>
                </a:solidFill>
                <a:latin typeface="Century Gothic"/>
              </a:rPr>
              <a:t> </a:t>
            </a:r>
            <a:r>
              <a:rPr lang="ru-RU" sz="2200" b="1" dirty="0">
                <a:solidFill>
                  <a:schemeClr val="bg1"/>
                </a:solidFill>
                <a:latin typeface="Century Gothic"/>
              </a:rPr>
              <a:t>прототипа</a:t>
            </a:r>
          </a:p>
        </p:txBody>
      </p:sp>
      <p:pic>
        <p:nvPicPr>
          <p:cNvPr id="6" name="Рисунок 6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9BB89CE-7450-4B2E-AA3F-8300F0F29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9" t="6347" r="8520" b="11377"/>
          <a:stretch/>
        </p:blipFill>
        <p:spPr>
          <a:xfrm>
            <a:off x="8509820" y="3427768"/>
            <a:ext cx="2742709" cy="2122900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, внутренний, бутылка, кухонный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3C766F59-A315-42E8-95BC-5AD443B86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43" r="-449" b="-337"/>
          <a:stretch/>
        </p:blipFill>
        <p:spPr>
          <a:xfrm>
            <a:off x="1602658" y="4721942"/>
            <a:ext cx="1575632" cy="1319936"/>
          </a:xfrm>
          <a:prstGeom prst="rect">
            <a:avLst/>
          </a:prstGeom>
        </p:spPr>
      </p:pic>
      <p:pic>
        <p:nvPicPr>
          <p:cNvPr id="12" name="Рисунок 12" descr="Изображение выглядит как внутренний, белый, грязный&#10;&#10;Автоматически созданное описание">
            <a:extLst>
              <a:ext uri="{FF2B5EF4-FFF2-40B4-BE49-F238E27FC236}">
                <a16:creationId xmlns:a16="http://schemas.microsoft.com/office/drawing/2014/main" id="{847F190E-7D4F-4796-9B75-C6F1BE301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54" t="14371" r="7175" b="7725"/>
          <a:stretch/>
        </p:blipFill>
        <p:spPr>
          <a:xfrm>
            <a:off x="1688691" y="3309784"/>
            <a:ext cx="1402697" cy="123409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C76D29-FA81-4C74-A19F-BA390C010E03}"/>
              </a:ext>
            </a:extLst>
          </p:cNvPr>
          <p:cNvSpPr/>
          <p:nvPr/>
        </p:nvSpPr>
        <p:spPr>
          <a:xfrm>
            <a:off x="5245509" y="3868993"/>
            <a:ext cx="1573161" cy="90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rgbClr val="FFC000"/>
                </a:solidFill>
                <a:cs typeface="Arial"/>
              </a:rPr>
              <a:t>11,9 </a:t>
            </a:r>
            <a:r>
              <a:rPr lang="ru-RU" sz="2000" b="1" dirty="0" err="1">
                <a:solidFill>
                  <a:srgbClr val="FFC000"/>
                </a:solidFill>
                <a:cs typeface="Arial"/>
              </a:rPr>
              <a:t>нм</a:t>
            </a:r>
            <a:endParaRPr lang="ru-RU" sz="2000" b="1" dirty="0">
              <a:solidFill>
                <a:srgbClr val="FFC000"/>
              </a:solidFill>
              <a:cs typeface="Arial"/>
            </a:endParaRPr>
          </a:p>
          <a:p>
            <a:pPr algn="ctr"/>
            <a:endParaRPr lang="ru-RU" sz="2000" b="1" dirty="0">
              <a:solidFill>
                <a:srgbClr val="FFC000"/>
              </a:solidFill>
              <a:cs typeface="Arial"/>
            </a:endParaRPr>
          </a:p>
          <a:p>
            <a:pPr algn="ctr"/>
            <a:r>
              <a:rPr lang="ru-RU" sz="2000" b="1" dirty="0">
                <a:solidFill>
                  <a:srgbClr val="FFC000"/>
                </a:solidFill>
                <a:cs typeface="Arial"/>
              </a:rPr>
              <a:t>4,9нм</a:t>
            </a:r>
          </a:p>
        </p:txBody>
      </p:sp>
    </p:spTree>
    <p:extLst>
      <p:ext uri="{BB962C8B-B14F-4D97-AF65-F5344CB8AC3E}">
        <p14:creationId xmlns:p14="http://schemas.microsoft.com/office/powerpoint/2010/main" val="8116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9DA232-993C-4D49-BF1B-D5CADB35ABAB}"/>
              </a:ext>
            </a:extLst>
          </p:cNvPr>
          <p:cNvSpPr/>
          <p:nvPr/>
        </p:nvSpPr>
        <p:spPr>
          <a:xfrm>
            <a:off x="2672512" y="331246"/>
            <a:ext cx="7505809" cy="91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01118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Список используемой литературы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A4B0D-71DD-4E52-9880-878F08727BE7}"/>
              </a:ext>
            </a:extLst>
          </p:cNvPr>
          <p:cNvSpPr txBox="1"/>
          <p:nvPr/>
        </p:nvSpPr>
        <p:spPr>
          <a:xfrm>
            <a:off x="1049594" y="1664109"/>
            <a:ext cx="1031295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rgbClr val="011185"/>
                </a:solidFill>
              </a:rPr>
              <a:t>1. Влияние реакционных условий на процесс образования наночастиц меди при восстановлении ионов меди (II) водными растворами </a:t>
            </a:r>
            <a:r>
              <a:rPr lang="ru-RU" sz="2000" dirty="0" err="1">
                <a:solidFill>
                  <a:srgbClr val="011185"/>
                </a:solidFill>
              </a:rPr>
              <a:t>боргидрида</a:t>
            </a:r>
            <a:r>
              <a:rPr lang="ru-RU" sz="2000" dirty="0">
                <a:solidFill>
                  <a:srgbClr val="011185"/>
                </a:solidFill>
              </a:rPr>
              <a:t> натрия. </a:t>
            </a:r>
            <a:r>
              <a:rPr lang="ru-RU" sz="2000" dirty="0" err="1">
                <a:solidFill>
                  <a:srgbClr val="011185"/>
                </a:solidFill>
              </a:rPr>
              <a:t>Сайкова</a:t>
            </a:r>
            <a:r>
              <a:rPr lang="ru-RU" sz="2000" dirty="0">
                <a:solidFill>
                  <a:srgbClr val="011185"/>
                </a:solidFill>
              </a:rPr>
              <a:t> С.В., Воробьев С.А., </a:t>
            </a:r>
            <a:r>
              <a:rPr lang="ru-RU" sz="2000" dirty="0" err="1">
                <a:solidFill>
                  <a:srgbClr val="011185"/>
                </a:solidFill>
              </a:rPr>
              <a:t>Михлин</a:t>
            </a:r>
            <a:r>
              <a:rPr lang="ru-RU" sz="2000" dirty="0">
                <a:solidFill>
                  <a:srgbClr val="011185"/>
                </a:solidFill>
              </a:rPr>
              <a:t> Ю.Л.</a:t>
            </a:r>
          </a:p>
          <a:p>
            <a:endParaRPr lang="ru-RU" sz="2000" dirty="0">
              <a:solidFill>
                <a:srgbClr val="011185"/>
              </a:solidFill>
            </a:endParaRPr>
          </a:p>
          <a:p>
            <a:r>
              <a:rPr lang="ru-RU" sz="2000" dirty="0">
                <a:solidFill>
                  <a:srgbClr val="011185"/>
                </a:solidFill>
              </a:rPr>
              <a:t>2. Пат. 2410472 С1 (РФ) Способ получения наночастиц меди в водном растворе / </a:t>
            </a:r>
            <a:r>
              <a:rPr lang="ru-RU" sz="2000" dirty="0" err="1">
                <a:solidFill>
                  <a:srgbClr val="011185"/>
                </a:solidFill>
              </a:rPr>
              <a:t>Крейцберг</a:t>
            </a:r>
            <a:r>
              <a:rPr lang="ru-RU" sz="2000" dirty="0">
                <a:solidFill>
                  <a:srgbClr val="011185"/>
                </a:solidFill>
              </a:rPr>
              <a:t> Г. Н. – 2011</a:t>
            </a:r>
          </a:p>
          <a:p>
            <a:endParaRPr lang="ru-RU" sz="2000" dirty="0">
              <a:solidFill>
                <a:srgbClr val="011185"/>
              </a:solidFill>
            </a:endParaRPr>
          </a:p>
          <a:p>
            <a:r>
              <a:rPr lang="ru-RU" sz="2000" dirty="0">
                <a:solidFill>
                  <a:srgbClr val="011185"/>
                </a:solidFill>
              </a:rPr>
              <a:t>3. Антибактериальные эффекты наночастиц металлов / Леонтьев В. К. [и др.], - Российский стоматологический журнал, 2017.- с. 304-307</a:t>
            </a:r>
          </a:p>
          <a:p>
            <a:endParaRPr lang="ru-RU" sz="2000" dirty="0">
              <a:solidFill>
                <a:srgbClr val="011185"/>
              </a:solidFill>
            </a:endParaRPr>
          </a:p>
          <a:p>
            <a:r>
              <a:rPr lang="ru-RU" sz="2000" dirty="0">
                <a:solidFill>
                  <a:srgbClr val="011185"/>
                </a:solidFill>
              </a:rPr>
              <a:t>4. </a:t>
            </a:r>
            <a:r>
              <a:rPr lang="ru-RU" sz="2000" dirty="0" err="1">
                <a:solidFill>
                  <a:srgbClr val="011185"/>
                </a:solidFill>
              </a:rPr>
              <a:t>Гульченко</a:t>
            </a:r>
            <a:r>
              <a:rPr lang="ru-RU" sz="2000" dirty="0">
                <a:solidFill>
                  <a:srgbClr val="011185"/>
                </a:solidFill>
              </a:rPr>
              <a:t> С. И. Перспективы создания антибактериальных препаратов на основе наночастиц меди / </a:t>
            </a:r>
            <a:r>
              <a:rPr lang="ru-RU" sz="2000" dirty="0" err="1">
                <a:solidFill>
                  <a:srgbClr val="011185"/>
                </a:solidFill>
              </a:rPr>
              <a:t>Гульченко</a:t>
            </a:r>
            <a:r>
              <a:rPr lang="ru-RU" sz="2000" dirty="0">
                <a:solidFill>
                  <a:srgbClr val="011185"/>
                </a:solidFill>
              </a:rPr>
              <a:t> С. И., Гусев А. А, Захарова О. В., - Вестник ТГУ.- Т1. </a:t>
            </a:r>
            <a:r>
              <a:rPr lang="ru-RU" sz="2000" dirty="0" err="1">
                <a:solidFill>
                  <a:srgbClr val="011185"/>
                </a:solidFill>
              </a:rPr>
              <a:t>вып</a:t>
            </a:r>
            <a:r>
              <a:rPr lang="ru-RU" sz="2000" dirty="0">
                <a:solidFill>
                  <a:srgbClr val="011185"/>
                </a:solidFill>
              </a:rPr>
              <a:t>., 2014</a:t>
            </a:r>
          </a:p>
          <a:p>
            <a:endParaRPr lang="ru-RU" sz="2000" dirty="0">
              <a:solidFill>
                <a:srgbClr val="0111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1" descr="Изображение выглядит как белый, черный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1459FF09-587E-4BB1-8090-8DF7FE01E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" r="8467" b="21891"/>
          <a:stretch/>
        </p:blipFill>
        <p:spPr>
          <a:xfrm>
            <a:off x="-1150" y="859"/>
            <a:ext cx="12243188" cy="7320559"/>
          </a:xfrm>
          <a:prstGeom prst="rect">
            <a:avLst/>
          </a:prstGeom>
        </p:spPr>
      </p:pic>
      <p:pic>
        <p:nvPicPr>
          <p:cNvPr id="2" name="Рисунок 2" descr="Смартфон со сплошной заливкой">
            <a:extLst>
              <a:ext uri="{FF2B5EF4-FFF2-40B4-BE49-F238E27FC236}">
                <a16:creationId xmlns:a16="http://schemas.microsoft.com/office/drawing/2014/main" id="{39FF12EA-4961-4B19-8E37-05178C291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">
            <a:off x="583397" y="4491181"/>
            <a:ext cx="822433" cy="743608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3F6BAF1-8941-4368-857D-626B29854925}"/>
              </a:ext>
            </a:extLst>
          </p:cNvPr>
          <p:cNvSpPr/>
          <p:nvPr/>
        </p:nvSpPr>
        <p:spPr>
          <a:xfrm>
            <a:off x="1703987" y="3517026"/>
            <a:ext cx="5478518" cy="8276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</a:rPr>
              <a:t>Ордынцев</a:t>
            </a:r>
            <a:r>
              <a:rPr lang="ru-RU" dirty="0">
                <a:solidFill>
                  <a:srgbClr val="0A00CF"/>
                </a:solidFill>
                <a:latin typeface="Franklin Gothic Medium"/>
              </a:rPr>
              <a:t>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</a:rPr>
              <a:t>Виктор:</a:t>
            </a:r>
            <a:r>
              <a:rPr lang="ru-RU" dirty="0">
                <a:solidFill>
                  <a:srgbClr val="0A00CF"/>
                </a:solidFill>
                <a:latin typeface="Franklin Gothic Medium"/>
              </a:rPr>
              <a:t> </a:t>
            </a:r>
            <a:r>
              <a:rPr lang="ru-RU" dirty="0">
                <a:solidFill>
                  <a:srgbClr val="0A00CF"/>
                </a:solidFill>
                <a:latin typeface="Franklin Gothic Medium"/>
                <a:hlinkClick r:id="rId6"/>
              </a:rPr>
              <a:t>https://vk.com/viktor_certovka</a:t>
            </a:r>
            <a:endParaRPr lang="ru-RU" dirty="0">
              <a:ea typeface="+mn-lt"/>
              <a:cs typeface="+mn-lt"/>
            </a:endParaRP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</a:rPr>
              <a:t>Группа:</a:t>
            </a:r>
            <a:r>
              <a:rPr lang="ru-RU" dirty="0">
                <a:solidFill>
                  <a:srgbClr val="0A00CF"/>
                </a:solidFill>
                <a:latin typeface="Franklin Gothic Medium"/>
              </a:rPr>
              <a:t> </a:t>
            </a:r>
            <a:r>
              <a:rPr lang="ru-RU" dirty="0">
                <a:latin typeface="Franklin Gothic Medium"/>
                <a:hlinkClick r:id="rId7"/>
              </a:rPr>
              <a:t>https://vk.com/cuprume_vk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8C135A4-771A-4A22-8AD6-930E9E5D547D}"/>
              </a:ext>
            </a:extLst>
          </p:cNvPr>
          <p:cNvSpPr/>
          <p:nvPr/>
        </p:nvSpPr>
        <p:spPr>
          <a:xfrm>
            <a:off x="1702346" y="4618967"/>
            <a:ext cx="3718035" cy="564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</a:rPr>
              <a:t>Ордынцев Виктор: </a:t>
            </a:r>
            <a:r>
              <a:rPr lang="ru-RU" dirty="0">
                <a:solidFill>
                  <a:srgbClr val="2D66B5"/>
                </a:solidFill>
                <a:latin typeface="Franklin Gothic Medium"/>
              </a:rPr>
              <a:t>89876465393</a:t>
            </a:r>
            <a:endParaRPr lang="ru-RU" dirty="0">
              <a:solidFill>
                <a:srgbClr val="2D66B5"/>
              </a:solidFill>
            </a:endParaRPr>
          </a:p>
        </p:txBody>
      </p:sp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A02036AF-B573-4C11-9E39-0F54DBB76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15" y="3505921"/>
            <a:ext cx="785649" cy="792099"/>
          </a:xfrm>
          <a:prstGeom prst="rect">
            <a:avLst/>
          </a:prstGeom>
        </p:spPr>
      </p:pic>
      <p:pic>
        <p:nvPicPr>
          <p:cNvPr id="15" name="Рисунок 15" descr="Электронная почта со сплошной заливкой">
            <a:extLst>
              <a:ext uri="{FF2B5EF4-FFF2-40B4-BE49-F238E27FC236}">
                <a16:creationId xmlns:a16="http://schemas.microsoft.com/office/drawing/2014/main" id="{1E503407-AF50-42CE-8B97-D944DB9D85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2663" y="5494287"/>
            <a:ext cx="664780" cy="704193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1FD77E5-11DB-4E99-BCC7-352D91C10E3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2" t="30952" r="-123" b="41270"/>
          <a:stretch/>
        </p:blipFill>
        <p:spPr>
          <a:xfrm>
            <a:off x="680142" y="1215493"/>
            <a:ext cx="10845344" cy="18428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901C8E4-85FD-4AEA-949C-BD2D169A79EC}"/>
              </a:ext>
            </a:extLst>
          </p:cNvPr>
          <p:cNvSpPr/>
          <p:nvPr/>
        </p:nvSpPr>
        <p:spPr>
          <a:xfrm>
            <a:off x="-138605" y="1214602"/>
            <a:ext cx="1143000" cy="1839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A5E63F4-C7D5-472F-AA52-A14C7C945F1F}"/>
              </a:ext>
            </a:extLst>
          </p:cNvPr>
          <p:cNvSpPr/>
          <p:nvPr/>
        </p:nvSpPr>
        <p:spPr>
          <a:xfrm>
            <a:off x="1699063" y="5614166"/>
            <a:ext cx="5150066" cy="59120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cs typeface="Calibri"/>
              </a:rPr>
              <a:t>{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  <a:cs typeface="Calibri"/>
              </a:rPr>
              <a:t>Ордынцев Виктор: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/>
                <a:ea typeface="+mn-lt"/>
                <a:cs typeface="+mn-lt"/>
              </a:rPr>
              <a:t> </a:t>
            </a:r>
            <a:r>
              <a:rPr lang="ru-RU" dirty="0" err="1">
                <a:solidFill>
                  <a:srgbClr val="2D66B5"/>
                </a:solidFill>
                <a:latin typeface="Franklin Gothic Medium"/>
                <a:ea typeface="+mn-lt"/>
                <a:cs typeface="+mn-lt"/>
              </a:rPr>
              <a:t>viktor.kvant-nano@yandex.ru</a:t>
            </a:r>
            <a:endParaRPr lang="ru-RU" dirty="0">
              <a:solidFill>
                <a:srgbClr val="2D66B5"/>
              </a:solidFill>
              <a:latin typeface="Franklin Gothic Medium"/>
              <a:cs typeface="Calibri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66F22FD-16FA-4A80-ACF8-D8D63EFA95E0}"/>
              </a:ext>
            </a:extLst>
          </p:cNvPr>
          <p:cNvSpPr/>
          <p:nvPr/>
        </p:nvSpPr>
        <p:spPr>
          <a:xfrm>
            <a:off x="11146877" y="1214602"/>
            <a:ext cx="1143000" cy="1839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950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DD76D64-17EF-44D6-8641-88A0F5545024}"/>
              </a:ext>
            </a:extLst>
          </p:cNvPr>
          <p:cNvSpPr/>
          <p:nvPr/>
        </p:nvSpPr>
        <p:spPr>
          <a:xfrm>
            <a:off x="6386793" y="2428407"/>
            <a:ext cx="5275555" cy="3554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43D09C9-30A9-45B4-A41D-6E779EC5AE3F}"/>
              </a:ext>
            </a:extLst>
          </p:cNvPr>
          <p:cNvSpPr/>
          <p:nvPr/>
        </p:nvSpPr>
        <p:spPr>
          <a:xfrm>
            <a:off x="2241" y="2241"/>
            <a:ext cx="5558117" cy="68579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2" descr="Земной шар: Африка и Европа со сплошной заливкой">
            <a:extLst>
              <a:ext uri="{FF2B5EF4-FFF2-40B4-BE49-F238E27FC236}">
                <a16:creationId xmlns:a16="http://schemas.microsoft.com/office/drawing/2014/main" id="{39BBEFC2-6340-41F7-97E0-ECAC60C6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209" y="977155"/>
            <a:ext cx="4914898" cy="4903693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A95A006-FE76-46D4-99BA-7132CFEBC3E8}"/>
              </a:ext>
            </a:extLst>
          </p:cNvPr>
          <p:cNvGrpSpPr/>
          <p:nvPr/>
        </p:nvGrpSpPr>
        <p:grpSpPr>
          <a:xfrm>
            <a:off x="6182134" y="3039750"/>
            <a:ext cx="4176875" cy="2909340"/>
            <a:chOff x="5969220" y="3050956"/>
            <a:chExt cx="4176875" cy="2909340"/>
          </a:xfrm>
        </p:grpSpPr>
        <p:cxnSp>
          <p:nvCxnSpPr>
            <p:cNvPr id="132" name="Google Shape;132;p6"/>
            <p:cNvCxnSpPr/>
            <p:nvPr/>
          </p:nvCxnSpPr>
          <p:spPr>
            <a:xfrm>
              <a:off x="7003503" y="5571467"/>
              <a:ext cx="3139965" cy="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6"/>
            <p:cNvCxnSpPr/>
            <p:nvPr/>
          </p:nvCxnSpPr>
          <p:spPr>
            <a:xfrm>
              <a:off x="6980802" y="3090039"/>
              <a:ext cx="13137" cy="248307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5" name="Google Shape;135;p6"/>
            <p:cNvSpPr txBox="1"/>
            <p:nvPr/>
          </p:nvSpPr>
          <p:spPr>
            <a:xfrm>
              <a:off x="6877379" y="5576723"/>
              <a:ext cx="3268716" cy="383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0217C2"/>
                  </a:solidFill>
                  <a:latin typeface="Calibri"/>
                  <a:ea typeface="Calibri"/>
                  <a:cs typeface="Calibri"/>
                  <a:sym typeface="Calibri"/>
                </a:rPr>
                <a:t>2016 г. </a:t>
              </a:r>
              <a:r>
                <a:rPr lang="ru-RU" sz="1800">
                  <a:solidFill>
                    <a:srgbClr val="002F9C"/>
                  </a:solidFill>
                  <a:latin typeface="Calibri"/>
                  <a:ea typeface="Calibri"/>
                  <a:cs typeface="Calibri"/>
                  <a:sym typeface="Calibri"/>
                </a:rPr>
                <a:t>                            </a:t>
              </a:r>
              <a:r>
                <a:rPr lang="ru-RU" sz="18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r>
                <a:rPr lang="ru-RU" sz="1800">
                  <a:solidFill>
                    <a:srgbClr val="0217C2"/>
                  </a:solidFill>
                  <a:latin typeface="Calibri"/>
                  <a:ea typeface="Calibri"/>
                  <a:cs typeface="Calibri"/>
                  <a:sym typeface="Calibri"/>
                </a:rPr>
                <a:t>2050 г.</a:t>
              </a:r>
              <a:endParaRPr lang="ru-RU">
                <a:solidFill>
                  <a:srgbClr val="0217C2"/>
                </a:solidFill>
              </a:endParaRPr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5969220" y="5207219"/>
              <a:ext cx="11140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0217C2"/>
                  </a:solidFill>
                  <a:latin typeface="Calibri"/>
                  <a:ea typeface="Calibri"/>
                  <a:cs typeface="Calibri"/>
                  <a:sym typeface="Calibri"/>
                </a:rPr>
                <a:t>700 000</a:t>
              </a:r>
              <a:endParaRPr lang="ru-RU">
                <a:solidFill>
                  <a:srgbClr val="0217C2"/>
                </a:solidFill>
              </a:endParaRPr>
            </a:p>
          </p:txBody>
        </p:sp>
        <p:sp>
          <p:nvSpPr>
            <p:cNvPr id="137" name="Google Shape;137;p6"/>
            <p:cNvSpPr txBox="1"/>
            <p:nvPr/>
          </p:nvSpPr>
          <p:spPr>
            <a:xfrm>
              <a:off x="6059543" y="3050956"/>
              <a:ext cx="9301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rgbClr val="0217C2"/>
                  </a:solidFill>
                  <a:latin typeface="Calibri"/>
                  <a:ea typeface="Calibri"/>
                  <a:cs typeface="Calibri"/>
                  <a:sym typeface="Calibri"/>
                </a:rPr>
                <a:t>10 млн.</a:t>
              </a:r>
              <a:endParaRPr lang="ru-RU">
                <a:solidFill>
                  <a:srgbClr val="0217C2"/>
                </a:solidFill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 rot="19260000">
              <a:off x="7130501" y="4235387"/>
              <a:ext cx="2666998" cy="24962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217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6"/>
          <p:cNvSpPr txBox="1"/>
          <p:nvPr/>
        </p:nvSpPr>
        <p:spPr>
          <a:xfrm>
            <a:off x="6094899" y="809468"/>
            <a:ext cx="5192694" cy="1200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>
                <a:solidFill>
                  <a:srgbClr val="0217C2"/>
                </a:solidFill>
                <a:ea typeface="Century Gothic"/>
                <a:cs typeface="Century Gothic"/>
                <a:sym typeface="Century Gothic"/>
              </a:rPr>
              <a:t>Мировая ежегодная смертность из-за </a:t>
            </a:r>
            <a:r>
              <a:rPr lang="ru-RU" sz="1800" b="1" dirty="0" err="1">
                <a:solidFill>
                  <a:srgbClr val="0217C2"/>
                </a:solidFill>
                <a:ea typeface="Century Gothic"/>
                <a:cs typeface="Century Gothic"/>
                <a:sym typeface="Century Gothic"/>
              </a:rPr>
              <a:t>антибиотикорезистентности</a:t>
            </a:r>
            <a:r>
              <a:rPr lang="ru-RU" sz="1800" b="1" dirty="0">
                <a:solidFill>
                  <a:srgbClr val="0217C2"/>
                </a:solidFill>
                <a:ea typeface="Century Gothic"/>
                <a:cs typeface="Century Gothic"/>
                <a:sym typeface="Century Gothic"/>
              </a:rPr>
              <a:t> по оценкам исследования </a:t>
            </a:r>
            <a:r>
              <a:rPr lang="ru-RU" sz="1800" b="1" dirty="0">
                <a:solidFill>
                  <a:srgbClr val="0217C2"/>
                </a:solidFill>
                <a:ea typeface="Century Gothic"/>
                <a:sym typeface="Century Gothic"/>
              </a:rPr>
              <a:t> </a:t>
            </a:r>
            <a:br>
              <a:rPr lang="ru-RU" sz="1800" b="1" dirty="0">
                <a:solidFill>
                  <a:srgbClr val="0217C2"/>
                </a:solidFill>
                <a:ea typeface="Century Gothic"/>
                <a:sym typeface="Century Gothic"/>
              </a:rPr>
            </a:br>
            <a:r>
              <a:rPr lang="ru-RU" sz="1800" b="1" dirty="0">
                <a:solidFill>
                  <a:srgbClr val="0217C2"/>
                </a:solidFill>
                <a:ea typeface="Century Gothic"/>
                <a:sym typeface="Century Gothic"/>
              </a:rPr>
              <a:t> </a:t>
            </a:r>
            <a:r>
              <a:rPr lang="ru-RU" sz="1800" i="1" u="sng" dirty="0" err="1">
                <a:solidFill>
                  <a:srgbClr val="0217C2"/>
                </a:solidFill>
                <a:ea typeface="Century Gothic"/>
                <a:sym typeface="Century Gothic"/>
              </a:rPr>
              <a:t>Review</a:t>
            </a:r>
            <a:r>
              <a:rPr lang="ru-RU" sz="1800" i="1" u="sng" dirty="0">
                <a:solidFill>
                  <a:srgbClr val="0217C2"/>
                </a:solidFill>
                <a:ea typeface="Century Gothic"/>
                <a:sym typeface="Century Gothic"/>
              </a:rPr>
              <a:t> </a:t>
            </a:r>
            <a:r>
              <a:rPr lang="ru-RU" sz="1800" i="1" u="sng" dirty="0" err="1">
                <a:solidFill>
                  <a:srgbClr val="0217C2"/>
                </a:solidFill>
                <a:ea typeface="Century Gothic"/>
                <a:sym typeface="Century Gothic"/>
              </a:rPr>
              <a:t>on</a:t>
            </a:r>
            <a:r>
              <a:rPr lang="ru-RU" sz="1800" i="1" u="sng" dirty="0">
                <a:solidFill>
                  <a:srgbClr val="0217C2"/>
                </a:solidFill>
                <a:ea typeface="Century Gothic"/>
                <a:sym typeface="Century Gothic"/>
              </a:rPr>
              <a:t> </a:t>
            </a:r>
            <a:r>
              <a:rPr lang="ru-RU" sz="1800" i="1" u="sng" dirty="0" err="1">
                <a:solidFill>
                  <a:srgbClr val="0217C2"/>
                </a:solidFill>
                <a:ea typeface="Century Gothic"/>
                <a:sym typeface="Century Gothic"/>
              </a:rPr>
              <a:t>Antimicrobial</a:t>
            </a:r>
            <a:r>
              <a:rPr lang="ru-RU" sz="1800" i="1" u="sng" dirty="0">
                <a:solidFill>
                  <a:srgbClr val="0217C2"/>
                </a:solidFill>
                <a:ea typeface="Century Gothic"/>
                <a:sym typeface="Century Gothic"/>
              </a:rPr>
              <a:t> </a:t>
            </a:r>
            <a:r>
              <a:rPr lang="ru-RU" sz="1800" i="1" u="sng" dirty="0" err="1">
                <a:solidFill>
                  <a:srgbClr val="0217C2"/>
                </a:solidFill>
                <a:ea typeface="Century Gothic"/>
                <a:sym typeface="Century Gothic"/>
              </a:rPr>
              <a:t>Resistance</a:t>
            </a:r>
            <a:endParaRPr lang="ru-RU" sz="1800" b="1" i="1" u="sng" dirty="0">
              <a:solidFill>
                <a:srgbClr val="0217C2"/>
              </a:solidFill>
              <a:ea typeface="Century Gothic"/>
              <a:cs typeface="Century Gothic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242" y="2884218"/>
            <a:ext cx="555780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rgbClr val="291AAD"/>
                </a:solidFill>
                <a:latin typeface="Arial Black"/>
                <a:ea typeface="Century Gothic"/>
                <a:cs typeface="Century Gothic"/>
                <a:sym typeface="Century Gothic"/>
              </a:rPr>
              <a:t>Глобальность проблемы</a:t>
            </a:r>
            <a:endParaRPr lang="ru-RU" sz="3600" b="1">
              <a:solidFill>
                <a:srgbClr val="291AAD"/>
              </a:solidFill>
              <a:latin typeface="Arial Black"/>
            </a:endParaRPr>
          </a:p>
        </p:txBody>
      </p:sp>
      <p:sp>
        <p:nvSpPr>
          <p:cNvPr id="13" name="Google Shape;141;p6">
            <a:extLst>
              <a:ext uri="{FF2B5EF4-FFF2-40B4-BE49-F238E27FC236}">
                <a16:creationId xmlns:a16="http://schemas.microsoft.com/office/drawing/2014/main" id="{21165C77-04CD-4919-8D62-4E4090115185}"/>
              </a:ext>
            </a:extLst>
          </p:cNvPr>
          <p:cNvSpPr txBox="1"/>
          <p:nvPr/>
        </p:nvSpPr>
        <p:spPr>
          <a:xfrm>
            <a:off x="-38582" y="2940247"/>
            <a:ext cx="555780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chemeClr val="bg1"/>
                </a:solidFill>
                <a:latin typeface="Arial Black"/>
                <a:ea typeface="Century Gothic"/>
                <a:cs typeface="Century Gothic"/>
                <a:sym typeface="Century Gothic"/>
              </a:rPr>
              <a:t>Глобальность проблемы</a:t>
            </a:r>
            <a:endParaRPr lang="ru-RU" sz="3600" b="1">
              <a:solidFill>
                <a:schemeClr val="bg1"/>
              </a:solidFill>
              <a:latin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 descr="Изображение выглядит как внутренний, куча, стол, дисплей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25" r="-490" b="12916"/>
          <a:stretch/>
        </p:blipFill>
        <p:spPr>
          <a:xfrm>
            <a:off x="-46166" y="-1318499"/>
            <a:ext cx="12516596" cy="82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-45313" y="-139996"/>
            <a:ext cx="12516900" cy="6992400"/>
          </a:xfrm>
          <a:prstGeom prst="rect">
            <a:avLst/>
          </a:prstGeom>
          <a:solidFill>
            <a:srgbClr val="011185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897979" y="800829"/>
            <a:ext cx="226726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Century Gothic"/>
              </a:rPr>
              <a:t>Цель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183163" y="608307"/>
            <a:ext cx="4171641" cy="120133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4;p5">
            <a:extLst>
              <a:ext uri="{FF2B5EF4-FFF2-40B4-BE49-F238E27FC236}">
                <a16:creationId xmlns:a16="http://schemas.microsoft.com/office/drawing/2014/main" id="{F2DA7EFE-2848-4F46-82C6-1841A701A65C}"/>
              </a:ext>
            </a:extLst>
          </p:cNvPr>
          <p:cNvSpPr/>
          <p:nvPr/>
        </p:nvSpPr>
        <p:spPr>
          <a:xfrm>
            <a:off x="4759801" y="614103"/>
            <a:ext cx="7250939" cy="563422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3;p5">
            <a:extLst>
              <a:ext uri="{FF2B5EF4-FFF2-40B4-BE49-F238E27FC236}">
                <a16:creationId xmlns:a16="http://schemas.microsoft.com/office/drawing/2014/main" id="{92B47B28-4636-426D-9764-4466FDF23AAF}"/>
              </a:ext>
            </a:extLst>
          </p:cNvPr>
          <p:cNvSpPr txBox="1"/>
          <p:nvPr/>
        </p:nvSpPr>
        <p:spPr>
          <a:xfrm>
            <a:off x="6501691" y="804694"/>
            <a:ext cx="375764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lt1"/>
                </a:solidFill>
                <a:latin typeface="Century Gothic"/>
              </a:rPr>
              <a:t>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B510C-FB7B-4E6A-AA3D-E971CB919AA3}"/>
              </a:ext>
            </a:extLst>
          </p:cNvPr>
          <p:cNvSpPr txBox="1"/>
          <p:nvPr/>
        </p:nvSpPr>
        <p:spPr>
          <a:xfrm>
            <a:off x="249002" y="2104928"/>
            <a:ext cx="4099498" cy="3890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7200" algn="ctr">
              <a:lnSpc>
                <a:spcPct val="150000"/>
              </a:lnSpc>
            </a:pPr>
            <a:r>
              <a:rPr lang="ru-RU" sz="2800" dirty="0">
                <a:solidFill>
                  <a:schemeClr val="bg1"/>
                </a:solidFill>
              </a:rPr>
              <a:t>Получить нано частицы меди химическим способом для использования в ранозаживляющих мазях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A6335-6017-4AB7-9612-ED61A0569D27}"/>
              </a:ext>
            </a:extLst>
          </p:cNvPr>
          <p:cNvSpPr txBox="1"/>
          <p:nvPr/>
        </p:nvSpPr>
        <p:spPr>
          <a:xfrm>
            <a:off x="5981391" y="1763343"/>
            <a:ext cx="6217021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solidFill>
                  <a:schemeClr val="bg1"/>
                </a:solidFill>
              </a:rPr>
              <a:t>Произвести обзор существующих методик</a:t>
            </a:r>
          </a:p>
          <a:p>
            <a:endParaRPr lang="ru-RU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</a:endParaRPr>
          </a:p>
          <a:p>
            <a:endParaRPr lang="ru-RU">
              <a:solidFill>
                <a:schemeClr val="bg1"/>
              </a:solidFill>
            </a:endParaRPr>
          </a:p>
          <a:p>
            <a:r>
              <a:rPr lang="ru-RU" sz="2800">
                <a:solidFill>
                  <a:schemeClr val="bg1"/>
                </a:solidFill>
              </a:rPr>
              <a:t>Провести эксперименты </a:t>
            </a:r>
          </a:p>
          <a:p>
            <a:endParaRPr lang="ru-RU" sz="2800">
              <a:solidFill>
                <a:schemeClr val="bg1"/>
              </a:solidFill>
            </a:endParaRPr>
          </a:p>
          <a:p>
            <a:r>
              <a:rPr lang="ru-RU" sz="2800">
                <a:solidFill>
                  <a:schemeClr val="bg1"/>
                </a:solidFill>
              </a:rPr>
              <a:t>Проанализировать полученные данные</a:t>
            </a:r>
            <a:endParaRPr lang="ru-RU">
              <a:solidFill>
                <a:schemeClr val="bg1"/>
              </a:solidFill>
            </a:endParaRPr>
          </a:p>
          <a:p>
            <a:endParaRPr lang="ru-RU" sz="2800">
              <a:solidFill>
                <a:schemeClr val="bg1"/>
              </a:solidFill>
            </a:endParaRPr>
          </a:p>
          <a:p>
            <a:r>
              <a:rPr lang="ru-RU" sz="2800">
                <a:solidFill>
                  <a:schemeClr val="bg1"/>
                </a:solidFill>
              </a:rPr>
              <a:t>Разработать прототипы мази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Рисунок 9" descr="Шрифт Брайля со сплошной заливкой">
            <a:extLst>
              <a:ext uri="{FF2B5EF4-FFF2-40B4-BE49-F238E27FC236}">
                <a16:creationId xmlns:a16="http://schemas.microsoft.com/office/drawing/2014/main" id="{4BF2ED84-4E2E-4F1D-AAB3-DB9655A22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5302" y="4973791"/>
            <a:ext cx="1205366" cy="1184887"/>
          </a:xfrm>
          <a:prstGeom prst="rect">
            <a:avLst/>
          </a:prstGeom>
        </p:spPr>
      </p:pic>
      <p:pic>
        <p:nvPicPr>
          <p:cNvPr id="4" name="Рисунок 8" descr="Книги со сплошной заливкой">
            <a:extLst>
              <a:ext uri="{FF2B5EF4-FFF2-40B4-BE49-F238E27FC236}">
                <a16:creationId xmlns:a16="http://schemas.microsoft.com/office/drawing/2014/main" id="{EEE44E8C-DF65-489D-B75C-F778DA03E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4455" y="1763109"/>
            <a:ext cx="901263" cy="901263"/>
          </a:xfrm>
          <a:prstGeom prst="rect">
            <a:avLst/>
          </a:prstGeom>
        </p:spPr>
      </p:pic>
      <p:pic>
        <p:nvPicPr>
          <p:cNvPr id="9" name="Рисунок 9" descr="Мензурка со сплошной заливкой">
            <a:extLst>
              <a:ext uri="{FF2B5EF4-FFF2-40B4-BE49-F238E27FC236}">
                <a16:creationId xmlns:a16="http://schemas.microsoft.com/office/drawing/2014/main" id="{B94841CF-3F81-4407-B2B5-0294DCEFE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8765" y="2971800"/>
            <a:ext cx="914400" cy="914400"/>
          </a:xfrm>
          <a:prstGeom prst="rect">
            <a:avLst/>
          </a:prstGeom>
        </p:spPr>
      </p:pic>
      <p:pic>
        <p:nvPicPr>
          <p:cNvPr id="10" name="Рисунок 10" descr="Линейчатая диаграмма со сплошной заливкой">
            <a:extLst>
              <a:ext uri="{FF2B5EF4-FFF2-40B4-BE49-F238E27FC236}">
                <a16:creationId xmlns:a16="http://schemas.microsoft.com/office/drawing/2014/main" id="{31D6780B-FFD6-4D31-A3B9-6FEE56540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8766" y="4009697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 l="414" t="8589" r="208" b="72061"/>
          <a:stretch/>
        </p:blipFill>
        <p:spPr>
          <a:xfrm>
            <a:off x="0" y="-841"/>
            <a:ext cx="12192000" cy="164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0" y="1425"/>
            <a:ext cx="12192000" cy="1647493"/>
          </a:xfrm>
          <a:prstGeom prst="rect">
            <a:avLst/>
          </a:prstGeom>
          <a:solidFill>
            <a:srgbClr val="011185">
              <a:alpha val="81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776577" y="435983"/>
            <a:ext cx="82348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75707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ru-RU" sz="4000" dirty="0">
                <a:solidFill>
                  <a:srgbClr val="75707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-RU" sz="4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Наша целевая аудитория</a:t>
            </a:r>
            <a:endParaRPr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543987" y="1907018"/>
            <a:ext cx="2833141" cy="1525730"/>
            <a:chOff x="1762216" y="1907018"/>
            <a:chExt cx="1960309" cy="908576"/>
          </a:xfrm>
        </p:grpSpPr>
        <p:grpSp>
          <p:nvGrpSpPr>
            <p:cNvPr id="149" name="Google Shape;149;p10"/>
            <p:cNvGrpSpPr/>
            <p:nvPr/>
          </p:nvGrpSpPr>
          <p:grpSpPr>
            <a:xfrm>
              <a:off x="2336013" y="1907018"/>
              <a:ext cx="808087" cy="496985"/>
              <a:chOff x="1820588" y="2467630"/>
              <a:chExt cx="924581" cy="601061"/>
            </a:xfrm>
          </p:grpSpPr>
          <p:sp>
            <p:nvSpPr>
              <p:cNvPr id="150" name="Google Shape;150;p10"/>
              <p:cNvSpPr/>
              <p:nvPr/>
            </p:nvSpPr>
            <p:spPr>
              <a:xfrm>
                <a:off x="2442996" y="2765086"/>
                <a:ext cx="302173" cy="302173"/>
              </a:xfrm>
              <a:prstGeom prst="trapezoid">
                <a:avLst>
                  <a:gd name="adj" fmla="val 25000"/>
                </a:avLst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0"/>
              <p:cNvSpPr/>
              <p:nvPr/>
            </p:nvSpPr>
            <p:spPr>
              <a:xfrm>
                <a:off x="1823872" y="2467630"/>
                <a:ext cx="236485" cy="223347"/>
              </a:xfrm>
              <a:prstGeom prst="ellipse">
                <a:avLst/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0"/>
              <p:cNvSpPr/>
              <p:nvPr/>
            </p:nvSpPr>
            <p:spPr>
              <a:xfrm>
                <a:off x="2479126" y="2479127"/>
                <a:ext cx="236484" cy="223346"/>
              </a:xfrm>
              <a:prstGeom prst="ellipse">
                <a:avLst/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0"/>
              <p:cNvSpPr/>
              <p:nvPr/>
            </p:nvSpPr>
            <p:spPr>
              <a:xfrm>
                <a:off x="1820588" y="2779657"/>
                <a:ext cx="236484" cy="289034"/>
              </a:xfrm>
              <a:prstGeom prst="rect">
                <a:avLst/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0"/>
              <p:cNvSpPr/>
              <p:nvPr/>
            </p:nvSpPr>
            <p:spPr>
              <a:xfrm>
                <a:off x="2160532" y="2594083"/>
                <a:ext cx="170793" cy="183931"/>
              </a:xfrm>
              <a:prstGeom prst="ellipse">
                <a:avLst/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0"/>
              <p:cNvSpPr/>
              <p:nvPr/>
            </p:nvSpPr>
            <p:spPr>
              <a:xfrm>
                <a:off x="2158889" y="2868338"/>
                <a:ext cx="170795" cy="197070"/>
              </a:xfrm>
              <a:prstGeom prst="rect">
                <a:avLst/>
              </a:prstGeom>
              <a:solidFill>
                <a:srgbClr val="0017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p10"/>
            <p:cNvSpPr txBox="1"/>
            <p:nvPr/>
          </p:nvSpPr>
          <p:spPr>
            <a:xfrm>
              <a:off x="1762216" y="2446303"/>
              <a:ext cx="1960309" cy="369291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011185"/>
                  </a:solidFill>
                  <a:latin typeface="Century Gothic"/>
                  <a:sym typeface="Arial"/>
                </a:rPr>
                <a:t>Люди с детьми</a:t>
              </a:r>
              <a:endParaRPr sz="1800" dirty="0">
                <a:solidFill>
                  <a:srgbClr val="011185"/>
                </a:solidFill>
                <a:latin typeface="Century Gothic"/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7925275" y="1675776"/>
            <a:ext cx="1788351" cy="1607070"/>
            <a:chOff x="7925275" y="1675776"/>
            <a:chExt cx="1256193" cy="1229450"/>
          </a:xfrm>
        </p:grpSpPr>
        <p:pic>
          <p:nvPicPr>
            <p:cNvPr id="162" name="Google Shape;162;p10" descr="Горы со сплошной заливкой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25275" y="1675776"/>
              <a:ext cx="1029418" cy="1043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0"/>
            <p:cNvSpPr txBox="1"/>
            <p:nvPr/>
          </p:nvSpPr>
          <p:spPr>
            <a:xfrm>
              <a:off x="7925848" y="2535936"/>
              <a:ext cx="1255620" cy="36929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 dirty="0">
                  <a:solidFill>
                    <a:srgbClr val="011185"/>
                  </a:solidFill>
                  <a:latin typeface="Century Gothic"/>
                  <a:sym typeface="Arial"/>
                </a:rPr>
                <a:t>Туристы</a:t>
              </a:r>
              <a:endParaRPr dirty="0">
                <a:solidFill>
                  <a:srgbClr val="011185"/>
                </a:solidFill>
                <a:latin typeface="Century Gothic"/>
              </a:endParaRPr>
            </a:p>
          </p:txBody>
        </p:sp>
      </p:grp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6997BC7-528E-423F-93A1-01546B17AD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contrast="10000"/>
          </a:blip>
          <a:srcRect l="5585" t="4242" r="9309" b="3636"/>
          <a:stretch/>
        </p:blipFill>
        <p:spPr>
          <a:xfrm>
            <a:off x="224853" y="3467664"/>
            <a:ext cx="5771214" cy="2904338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5F36156-6FCC-4D9F-AE18-BE83EC97EE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contrast="10000"/>
          </a:blip>
          <a:srcRect l="3400" r="-200" b="-230"/>
          <a:stretch/>
        </p:blipFill>
        <p:spPr>
          <a:xfrm>
            <a:off x="6236111" y="3458227"/>
            <a:ext cx="5756020" cy="29361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E701A45-432F-4B35-B203-25C654E1A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" r="37469" b="5826"/>
          <a:stretch/>
        </p:blipFill>
        <p:spPr>
          <a:xfrm>
            <a:off x="480848" y="2628900"/>
            <a:ext cx="4438982" cy="369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3" descr="Изображение выглядит как внутренний, стекло, прозрачный, пластмассовый&#10;&#10;Автоматически созданное описание">
            <a:extLst>
              <a:ext uri="{FF2B5EF4-FFF2-40B4-BE49-F238E27FC236}">
                <a16:creationId xmlns:a16="http://schemas.microsoft.com/office/drawing/2014/main" id="{62301784-1BF7-4A1B-A6FA-461F5EB5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9" r="11005" b="11966"/>
          <a:stretch/>
        </p:blipFill>
        <p:spPr>
          <a:xfrm>
            <a:off x="5657193" y="2620203"/>
            <a:ext cx="5883711" cy="369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BA97C15-8611-4208-B7EB-B14A7583F374}"/>
              </a:ext>
            </a:extLst>
          </p:cNvPr>
          <p:cNvSpPr/>
          <p:nvPr/>
        </p:nvSpPr>
        <p:spPr>
          <a:xfrm>
            <a:off x="2787867" y="225971"/>
            <a:ext cx="5741274" cy="91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600" b="1" dirty="0">
                <a:solidFill>
                  <a:srgbClr val="0217C2"/>
                </a:solidFill>
                <a:latin typeface="Century Gothic" panose="020B0502020202020204" pitchFamily="34" charset="0"/>
                <a:cs typeface="Arial"/>
              </a:rPr>
              <a:t>Метод электролиза</a:t>
            </a:r>
            <a:endParaRPr lang="ru-RU" sz="3600" b="1" dirty="0">
              <a:solidFill>
                <a:srgbClr val="0217C2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FEC10D0-BD7F-49DC-9D53-569398E449B4}"/>
              </a:ext>
            </a:extLst>
          </p:cNvPr>
          <p:cNvSpPr/>
          <p:nvPr/>
        </p:nvSpPr>
        <p:spPr>
          <a:xfrm>
            <a:off x="2204545" y="1245558"/>
            <a:ext cx="1248103" cy="827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err="1">
                <a:solidFill>
                  <a:srgbClr val="B36624"/>
                </a:solidFill>
                <a:cs typeface="Arial"/>
              </a:rPr>
              <a:t>Cu</a:t>
            </a:r>
            <a:r>
              <a:rPr lang="ru-RU" b="1" dirty="0">
                <a:solidFill>
                  <a:srgbClr val="B36624"/>
                </a:solidFill>
                <a:cs typeface="Arial"/>
              </a:rPr>
              <a:t> </a:t>
            </a:r>
            <a:endParaRPr lang="ru-RU" b="1" dirty="0">
              <a:solidFill>
                <a:srgbClr val="B36624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9F56D98-6052-4AC0-9754-1F8516968795}"/>
              </a:ext>
            </a:extLst>
          </p:cNvPr>
          <p:cNvSpPr/>
          <p:nvPr/>
        </p:nvSpPr>
        <p:spPr>
          <a:xfrm>
            <a:off x="7700386" y="968767"/>
            <a:ext cx="919655" cy="919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2870D4"/>
                </a:solidFill>
                <a:cs typeface="Arial"/>
              </a:rPr>
              <a:t>2+</a:t>
            </a:r>
            <a:endParaRPr lang="ru-RU" sz="2000" b="1" dirty="0">
              <a:solidFill>
                <a:srgbClr val="2870D4"/>
              </a:solidFill>
              <a:cs typeface="Arial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5166753-A36F-484D-A603-BB508823BC2B}"/>
              </a:ext>
            </a:extLst>
          </p:cNvPr>
          <p:cNvSpPr/>
          <p:nvPr/>
        </p:nvSpPr>
        <p:spPr>
          <a:xfrm>
            <a:off x="7076335" y="1248605"/>
            <a:ext cx="1248103" cy="827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600" b="1" dirty="0" err="1">
                <a:solidFill>
                  <a:srgbClr val="2870D4"/>
                </a:solidFill>
                <a:cs typeface="Arial"/>
              </a:rPr>
              <a:t>Cu</a:t>
            </a:r>
            <a:r>
              <a:rPr lang="ru-RU" b="1" dirty="0">
                <a:solidFill>
                  <a:srgbClr val="B36624"/>
                </a:solidFill>
                <a:cs typeface="Arial"/>
              </a:rPr>
              <a:t> </a:t>
            </a:r>
            <a:endParaRPr lang="ru-RU" b="1" dirty="0">
              <a:solidFill>
                <a:srgbClr val="B36624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41B55C8-9D38-4E78-96B8-05456ED1D8A9}"/>
              </a:ext>
            </a:extLst>
          </p:cNvPr>
          <p:cNvCxnSpPr/>
          <p:nvPr/>
        </p:nvCxnSpPr>
        <p:spPr>
          <a:xfrm>
            <a:off x="3976523" y="1693396"/>
            <a:ext cx="2740571" cy="7882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09989" y="2168743"/>
            <a:ext cx="58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48786" y="1345865"/>
            <a:ext cx="1003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</a:t>
            </a:r>
            <a:r>
              <a:rPr lang="ru-RU" dirty="0"/>
              <a:t>=30 мин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19202" y="2152920"/>
            <a:ext cx="94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После</a:t>
            </a:r>
          </a:p>
        </p:txBody>
      </p:sp>
    </p:spTree>
    <p:extLst>
      <p:ext uri="{BB962C8B-B14F-4D97-AF65-F5344CB8AC3E}">
        <p14:creationId xmlns:p14="http://schemas.microsoft.com/office/powerpoint/2010/main" val="4006493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/>
          <p:nvPr/>
        </p:nvSpPr>
        <p:spPr>
          <a:xfrm>
            <a:off x="2630" y="914526"/>
            <a:ext cx="12191999" cy="5150066"/>
          </a:xfrm>
          <a:prstGeom prst="rect">
            <a:avLst/>
          </a:prstGeom>
          <a:solidFill>
            <a:srgbClr val="011185"/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8224100" y="2628902"/>
            <a:ext cx="47138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Размер частиц:  </a:t>
            </a:r>
            <a:r>
              <a:rPr lang="ru-RU" sz="24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11,9 </a:t>
            </a:r>
            <a:r>
              <a:rPr lang="ru-RU" sz="2400" b="1" dirty="0" err="1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Arial"/>
              </a:rPr>
              <a:t>нм</a:t>
            </a:r>
            <a:endParaRPr lang="ru-RU" sz="2400" b="1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0" name="Google Shape;300;p9"/>
          <p:cNvSpPr txBox="1"/>
          <p:nvPr/>
        </p:nvSpPr>
        <p:spPr>
          <a:xfrm>
            <a:off x="4184106" y="20977"/>
            <a:ext cx="41226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rgbClr val="01118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</a:rPr>
              <a:t>РЕЗУЛЬТАТЫ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D03D49A-3C63-4765-859E-71519F66484D}"/>
              </a:ext>
            </a:extLst>
          </p:cNvPr>
          <p:cNvSpPr/>
          <p:nvPr/>
        </p:nvSpPr>
        <p:spPr>
          <a:xfrm>
            <a:off x="7749578" y="3431626"/>
            <a:ext cx="5347140" cy="90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Концентрация:</a:t>
            </a:r>
            <a:r>
              <a:rPr lang="ru-RU" sz="24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</a:t>
            </a:r>
            <a:r>
              <a:rPr lang="ru-RU" sz="24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0,007 моль/л</a:t>
            </a:r>
            <a:endParaRPr lang="ru-RU" sz="1200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90852A-F605-4E83-B5F3-F86ADF5FC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6" b="-510"/>
          <a:stretch/>
        </p:blipFill>
        <p:spPr>
          <a:xfrm>
            <a:off x="86101" y="2042529"/>
            <a:ext cx="7588533" cy="2769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2464" y="1154510"/>
            <a:ext cx="6432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>
                  <a:outerShdw blurRad="50800" dist="101600" dir="5400000" algn="ctr" rotWithShape="0">
                    <a:srgbClr val="000000">
                      <a:alpha val="43137"/>
                    </a:srgbClr>
                  </a:outerShdw>
                </a:effectLst>
              </a:rPr>
              <a:t>Электрохимический метод получения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2651" y="647700"/>
            <a:ext cx="792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291AAD"/>
                </a:solidFill>
              </a:rPr>
              <a:t>Метод восстановления на носителе</a:t>
            </a:r>
          </a:p>
        </p:txBody>
      </p:sp>
      <p:pic>
        <p:nvPicPr>
          <p:cNvPr id="1026" name="Picture 2" descr="https://sun9-33.userapi.com/impg/gaIUoARL75MMTOrPBjA_uT7Po25wo_hv9dHjgw/kV9Qlqts6pw.jpg?size=1280x960&amp;quality=96&amp;sign=166e4cfd756b33d66b0ff68f1905c191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6" t="10716" r="133" b="-177"/>
          <a:stretch/>
        </p:blipFill>
        <p:spPr bwMode="auto">
          <a:xfrm>
            <a:off x="6901938" y="1712042"/>
            <a:ext cx="4938476" cy="481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197D6-1B15-45FA-ADD4-C5CD71455B9A}"/>
              </a:ext>
            </a:extLst>
          </p:cNvPr>
          <p:cNvSpPr txBox="1"/>
          <p:nvPr/>
        </p:nvSpPr>
        <p:spPr>
          <a:xfrm>
            <a:off x="51094" y="3618272"/>
            <a:ext cx="8458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2870D4"/>
                </a:solidFill>
                <a:latin typeface="system-ui"/>
              </a:rPr>
              <a:t>CuCl2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+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stem-ui"/>
              </a:rPr>
              <a:t>NaBH4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= 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ystem-ui"/>
              </a:rPr>
              <a:t>Cu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+ </a:t>
            </a:r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ystem-ui"/>
              </a:rPr>
              <a:t>NaBCl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 +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ystem-ui"/>
              </a:rPr>
              <a:t>H2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stem-ui"/>
              </a:rPr>
              <a:t> 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A015B8-428B-4007-81AA-187E80412DC4}"/>
              </a:ext>
            </a:extLst>
          </p:cNvPr>
          <p:cNvSpPr/>
          <p:nvPr/>
        </p:nvSpPr>
        <p:spPr>
          <a:xfrm>
            <a:off x="361642" y="1983963"/>
            <a:ext cx="4633450" cy="884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Носитель-</a:t>
            </a:r>
            <a:r>
              <a:rPr lang="ru-RU" sz="3200" dirty="0">
                <a:solidFill>
                  <a:srgbClr val="291AAD"/>
                </a:solidFill>
                <a:cs typeface="Arial"/>
              </a:rPr>
              <a:t>цеолиты</a:t>
            </a:r>
          </a:p>
        </p:txBody>
      </p:sp>
    </p:spTree>
    <p:extLst>
      <p:ext uri="{BB962C8B-B14F-4D97-AF65-F5344CB8AC3E}">
        <p14:creationId xmlns:p14="http://schemas.microsoft.com/office/powerpoint/2010/main" val="20176836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/>
          <p:nvPr/>
        </p:nvSpPr>
        <p:spPr>
          <a:xfrm>
            <a:off x="2630" y="764626"/>
            <a:ext cx="12191999" cy="515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8492071" y="2987170"/>
            <a:ext cx="47138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Размер частиц:  </a:t>
            </a:r>
            <a:r>
              <a:rPr lang="ru-RU" sz="24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 4,9 </a:t>
            </a:r>
            <a:r>
              <a:rPr lang="ru-RU" sz="2400" b="1" dirty="0" err="1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нм</a:t>
            </a:r>
          </a:p>
        </p:txBody>
      </p:sp>
      <p:sp>
        <p:nvSpPr>
          <p:cNvPr id="300" name="Google Shape;300;p9"/>
          <p:cNvSpPr txBox="1"/>
          <p:nvPr/>
        </p:nvSpPr>
        <p:spPr>
          <a:xfrm>
            <a:off x="4184106" y="20977"/>
            <a:ext cx="41226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</a:rPr>
              <a:t>РЕЗУЛЬТАТЫ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2464" y="1064570"/>
            <a:ext cx="643232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>
                  <a:outerShdw blurRad="50800" dist="101600" dir="5400000" algn="ctr" rotWithShape="0">
                    <a:srgbClr val="000000">
                      <a:alpha val="43137"/>
                    </a:srgbClr>
                  </a:outerShdw>
                </a:effectLst>
              </a:rPr>
              <a:t>Метод восстановления на носителе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375EF53-23CD-458A-8ED7-0CC57278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" y="1873770"/>
            <a:ext cx="8302302" cy="35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505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8B0A11-AB23-4479-BD5C-D86CB76969C5}"/>
              </a:ext>
            </a:extLst>
          </p:cNvPr>
          <p:cNvSpPr/>
          <p:nvPr/>
        </p:nvSpPr>
        <p:spPr>
          <a:xfrm>
            <a:off x="5228611" y="496837"/>
            <a:ext cx="6624481" cy="61205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3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1CC5117-4AA2-4473-AFFA-F8C45CCD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40" y="1441655"/>
            <a:ext cx="6405715" cy="479814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71D87D-1286-4E72-9D44-9A478EAE37DE}"/>
              </a:ext>
            </a:extLst>
          </p:cNvPr>
          <p:cNvSpPr/>
          <p:nvPr/>
        </p:nvSpPr>
        <p:spPr>
          <a:xfrm>
            <a:off x="575186" y="3106993"/>
            <a:ext cx="4719482" cy="90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>
                <a:solidFill>
                  <a:srgbClr val="0217C2"/>
                </a:solidFill>
                <a:latin typeface="Arial Black"/>
                <a:cs typeface="Arial"/>
              </a:rPr>
              <a:t>Прототип</a:t>
            </a:r>
            <a:endParaRPr lang="ru-RU" sz="6000">
              <a:solidFill>
                <a:srgbClr val="0217C2"/>
              </a:solidFill>
              <a:latin typeface="Arial Black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7F57A17-83AF-4604-9B00-59790863B976}"/>
              </a:ext>
            </a:extLst>
          </p:cNvPr>
          <p:cNvSpPr/>
          <p:nvPr/>
        </p:nvSpPr>
        <p:spPr>
          <a:xfrm>
            <a:off x="507951" y="3140610"/>
            <a:ext cx="4719482" cy="909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600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"/>
              </a:rPr>
              <a:t>Прототип</a:t>
            </a:r>
            <a:endParaRPr lang="ru-RU" sz="6000">
              <a:solidFill>
                <a:schemeClr val="tx1">
                  <a:lumMod val="65000"/>
                  <a:lumOff val="35000"/>
                </a:schemeClr>
              </a:solidFill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32085174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334</Words>
  <Application>Microsoft Macintosh PowerPoint</Application>
  <PresentationFormat>Широкоэкранный</PresentationFormat>
  <Paragraphs>75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Franklin Gothic Medium</vt:lpstr>
      <vt:lpstr>Arial Black</vt:lpstr>
      <vt:lpstr>Calibri</vt:lpstr>
      <vt:lpstr>Arial</vt:lpstr>
      <vt:lpstr>system-ui</vt:lpstr>
      <vt:lpstr>Calibri Light</vt:lpstr>
      <vt:lpstr>Century Gothic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ЫЫЫЫЫЫЫЫЫЫ</dc:creator>
  <cp:lastModifiedBy>Виктор Ордынцев</cp:lastModifiedBy>
  <cp:revision>321</cp:revision>
  <dcterms:created xsi:type="dcterms:W3CDTF">2020-11-27T17:01:06Z</dcterms:created>
  <dcterms:modified xsi:type="dcterms:W3CDTF">2022-10-17T14:44:06Z</dcterms:modified>
</cp:coreProperties>
</file>